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5.png" ContentType="image/png"/>
  <Override PartName="/ppt/media/image4.png" ContentType="image/pn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A1FF2B-857C-4695-9570-44DF292A754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5D1D46F-4FB6-4958-B314-52858EAC8FE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DFB6546-255E-4654-A9B2-84FDC3A288B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62656A9-A9BA-4431-8112-FF68BD641E8A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E96460A-2089-4255-A9C8-F6A59567DFB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EF420BC-D286-4DB8-9574-0B2D4105CED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50074DA-83C5-410E-B11C-0F4E16F7E07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B329E27-31C1-4C5F-B0A4-41731F30E5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5F39C80-305E-46EE-8A85-3D155C2F437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486AFE9-33E1-41AA-982E-8A0E6D6F305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E5947983-CCC1-45E8-97A3-B31DCDDEBCA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7DAF3A3-8B86-4DD9-9625-A6F9E8E7391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F23C9DC-E7F0-479F-AFEF-341CDA56713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A58B8D3-9DA3-4BE4-B3F6-D4CE202E27B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9E2A8DA-AE5B-4A5F-9784-C24031E4682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097105F-C584-4002-B5DF-688F45C4B83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8387DBA-7DF3-46E9-8F4E-6761730C2DE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FC52D0A-A15B-4F98-A9CE-8D6CF2ECBAF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51B187F-A3AF-42F2-AD37-555A02C5CF5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55001CC-C41A-4BCA-BAA9-262485263D4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2E5392-2291-4631-9A84-23C64F953C7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7D5708F-6756-48FA-9533-2B49F3E8B4A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D41D019-5481-46F9-B22D-68BC4E6F2A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BA61B1E-4DB2-4594-9177-1D82F082EAD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s-E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447360" y="5165280"/>
            <a:ext cx="319356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722736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56A3157A-D236-4506-B6F6-7F6CB943F403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0400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s-ES" sz="1400" spc="-1" strike="noStrike">
                <a:latin typeface="Times New Roman"/>
              </a:defRPr>
            </a:lvl1pPr>
          </a:lstStyle>
          <a:p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texto del esquema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447360" y="5165280"/>
            <a:ext cx="319356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722736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es-ES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2D45AD2B-3878-4BFA-93EC-0A482131BEC0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50400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s-ES" sz="1400" spc="-1" strike="noStrike">
                <a:latin typeface="Times New Roman"/>
              </a:defRPr>
            </a:lvl1pPr>
          </a:lstStyle>
          <a:p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texto del esquema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hyperlink" Target="mailto:bizitzaposta@protonmail.com" TargetMode="External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360000" y="360000"/>
            <a:ext cx="9358920" cy="5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200000"/>
              </a:lnSpc>
              <a:buNone/>
              <a:tabLst>
                <a:tab algn="l" pos="40824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200000"/>
              </a:lnSpc>
              <a:buNone/>
              <a:tabLst>
                <a:tab algn="l" pos="40824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83" name=""/>
          <p:cNvSpPr/>
          <p:nvPr/>
        </p:nvSpPr>
        <p:spPr>
          <a:xfrm>
            <a:off x="0" y="2520000"/>
            <a:ext cx="10079640" cy="42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84" name=""/>
          <p:cNvSpPr/>
          <p:nvPr/>
        </p:nvSpPr>
        <p:spPr>
          <a:xfrm>
            <a:off x="1440000" y="4100400"/>
            <a:ext cx="7198920" cy="93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  <a:ea typeface="DejaVu Sans"/>
              </a:rPr>
              <a:t>Info:</a:t>
            </a:r>
            <a:r>
              <a:rPr b="1" lang="es-ES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 </a:t>
            </a:r>
            <a:r>
              <a:rPr b="1" lang="es-ES" sz="2000" spc="-1" strike="noStrike" u="sng">
                <a:solidFill>
                  <a:srgbClr val="0000ff"/>
                </a:solidFill>
                <a:uFillTx/>
                <a:latin typeface="Century Gothic"/>
                <a:ea typeface="DejaVu Sans"/>
                <a:hlinkClick r:id="rId2"/>
              </a:rPr>
              <a:t>bizitzaposta@protonmail.com</a:t>
            </a:r>
            <a:endParaRPr b="0" lang="es-ES" sz="20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  <a:ea typeface="DejaVu Sans"/>
              </a:rPr>
              <a:t>Tel: 650.431.859 </a:t>
            </a:r>
            <a:endParaRPr b="0" lang="es-ES" sz="20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0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85" name=""/>
          <p:cNvSpPr/>
          <p:nvPr/>
        </p:nvSpPr>
        <p:spPr>
          <a:xfrm>
            <a:off x="180000" y="1260000"/>
            <a:ext cx="4859640" cy="23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300" spc="-1" strike="noStrike">
                <a:solidFill>
                  <a:srgbClr val="0d057f"/>
                </a:solidFill>
                <a:latin typeface="Century Gothic"/>
                <a:ea typeface="DejaVu Sans"/>
              </a:rPr>
              <a:t>TALDEEK EDOTA HERRITARREK LAGUNTZEKO PROPOSAMENA</a:t>
            </a:r>
            <a:endParaRPr b="0" lang="es-ES" sz="23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3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400" spc="-1" strike="noStrike">
                <a:solidFill>
                  <a:srgbClr val="0d057f"/>
                </a:solidFill>
                <a:latin typeface="Century Gothic"/>
                <a:ea typeface="DejaVu Sans"/>
              </a:rPr>
              <a:t>Kanpaina:“Inokulazioengatik dagoen hilkortasunaren gehikuntza”</a:t>
            </a:r>
            <a:endParaRPr b="0" lang="es-ES" sz="24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86" name=""/>
          <p:cNvSpPr/>
          <p:nvPr/>
        </p:nvSpPr>
        <p:spPr>
          <a:xfrm>
            <a:off x="900000" y="180000"/>
            <a:ext cx="8639640" cy="769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200000"/>
              </a:lnSpc>
              <a:buNone/>
              <a:tabLst>
                <a:tab algn="l" pos="408240"/>
              </a:tabLst>
            </a:pPr>
            <a:r>
              <a:rPr b="1" lang="es-ES" sz="2400" spc="-1" strike="noStrike">
                <a:solidFill>
                  <a:srgbClr val="0d057f"/>
                </a:solidFill>
                <a:latin typeface="Arial"/>
                <a:ea typeface="DejaVu Sans"/>
              </a:rPr>
              <a:t>ARABA – BIZKAIA – GIPUZKOA – NAFARROA</a:t>
            </a:r>
            <a:endParaRPr b="0" lang="es-ES" sz="24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</p:txBody>
      </p:sp>
      <p:sp>
        <p:nvSpPr>
          <p:cNvPr id="87" name=""/>
          <p:cNvSpPr/>
          <p:nvPr/>
        </p:nvSpPr>
        <p:spPr>
          <a:xfrm>
            <a:off x="5040720" y="1260000"/>
            <a:ext cx="5039640" cy="233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400" spc="-1" strike="noStrike">
                <a:solidFill>
                  <a:srgbClr val="0d057f"/>
                </a:solidFill>
                <a:latin typeface="Century Gothic"/>
                <a:ea typeface="DejaVu Sans"/>
              </a:rPr>
              <a:t>PROPUESTA PARA COLABORAR GRUPOS O PERSONAS</a:t>
            </a:r>
            <a:endParaRPr b="0" lang="es-ES" sz="24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4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400" spc="-1" strike="noStrike">
                <a:solidFill>
                  <a:srgbClr val="0d057f"/>
                </a:solidFill>
                <a:latin typeface="Century Gothic"/>
                <a:ea typeface="DejaVu Sans"/>
              </a:rPr>
              <a:t>Campaña “Exceso de mortalidad por las inoculaciones”</a:t>
            </a:r>
            <a:endParaRPr b="0" lang="es-ES" sz="2400" spc="-1" strike="noStrike">
              <a:highlight>
                <a:srgbClr val="372af3"/>
              </a:highlight>
              <a:latin typeface="Arial"/>
            </a:endParaRPr>
          </a:p>
        </p:txBody>
      </p:sp>
    </p:spTree>
  </p:cSld>
  <mc:AlternateContent>
    <mc:Choice Requires="p14">
      <p:transition spd="slow" advTm="9000" p14:dur="2000"/>
    </mc:Choice>
    <mc:Fallback>
      <p:transition spd="slow" advTm="9000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2" presetSubtype="4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1"/>
                            </p:stCondLst>
                            <p:childTnLst>
                              <p:par>
                                <p:cTn id="14" nodeType="afterEffect" fill="hold" presetClass="entr" presetID="1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nodeType="withEffect" fill="hold" presetClass="entr" presetID="1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1"/>
                            </p:stCondLst>
                            <p:childTnLst>
                              <p:par>
                                <p:cTn id="19" nodeType="afterEffect" fill="hold" presetClass="entr" presetID="1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003"/>
                            </p:stCondLst>
                            <p:childTnLst>
                              <p:par>
                                <p:cTn id="22" nodeType="afterEffect" fill="hold" presetClass="entr" presetID="1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"/>
          <p:cNvSpPr/>
          <p:nvPr/>
        </p:nvSpPr>
        <p:spPr>
          <a:xfrm>
            <a:off x="5014440" y="186480"/>
            <a:ext cx="5039640" cy="468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800" spc="-1" strike="noStrike">
                <a:solidFill>
                  <a:srgbClr val="0d057f"/>
                </a:solidFill>
                <a:latin typeface="Century Gothic"/>
              </a:rPr>
              <a:t>FASE 1</a:t>
            </a:r>
            <a:endParaRPr b="0" lang="es-ES" sz="2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8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Desde la Plataforma Bizitza, se ha presentado telemáticamente a todos los Ayuntamientos de los cuatro territorios, una moción. Contiene 2 documentos y solicita al Pleno del Ayuntamiento que apruebe: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a) Solicitar al Gobierno Vasco o Navarro -según corresponda- que realice una Auditoría para conocer las causas por exceso de mortalidad en los últimos meses, que podrían estar correlacionadas con las inoculaciones.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b) Por Principio de Precaución, solicitar al Gobierno Vasco y Navarro la paralización inmediata de la 4ª inoculación.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89" name=""/>
          <p:cNvSpPr/>
          <p:nvPr/>
        </p:nvSpPr>
        <p:spPr>
          <a:xfrm>
            <a:off x="180000" y="180000"/>
            <a:ext cx="4859640" cy="468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800" spc="-1" strike="noStrike">
                <a:solidFill>
                  <a:srgbClr val="0d057f"/>
                </a:solidFill>
                <a:latin typeface="Century Gothic"/>
              </a:rPr>
              <a:t>1. FASEA</a:t>
            </a:r>
            <a:endParaRPr b="0" lang="es-ES" sz="2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8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Bizitza Plataformak telematikoki aurkeztu die mozioa lau lurraldeetako udal guztiei. Bi dokumentu ditu eta Udalbatzari honako hauek onartzeko eskatzen dizkio: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a) Eusko Jaurlaritzari edo Nafar Gobernuari (dagokionaren arabera) auditoria bat egiteko eskatzea, azken hilabeteetan gehiegizko hilkortasunaren arrazoiak ezagutzeko, inokulazioekin lotuta egon daitezkeelako.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0d057f"/>
                </a:solidFill>
                <a:latin typeface="Century Gothic"/>
              </a:rPr>
              <a:t>b) Zuhurtasun printzipioaren arabera, 4. inokulazioa berehala geldiarazteko eskatzea Eusko Jaurlaritzari eta Nafarroako Gobernuari.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</p:txBody>
      </p:sp>
    </p:spTree>
  </p:cSld>
  <mc:AlternateContent>
    <mc:Choice Requires="p14">
      <p:transition spd="slow" advTm="9000" p14:dur="2000">
        <p:cover dir="d"/>
      </p:transition>
    </mc:Choice>
    <mc:Fallback>
      <p:transition spd="slow" advTm="9000">
        <p:cover dir="d"/>
      </p:transition>
    </mc:Fallback>
  </mc:AlternateContent>
  <p:timing>
    <p:tnLst>
      <p:par>
        <p:cTn id="24" dur="indefinite" restart="never" nodeType="tmRoot">
          <p:childTnLst>
            <p:seq>
              <p:cTn id="25" dur="indefinite" nodeType="mainSeq"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nodeType="after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nodeType="withEffect" fill="hold" presetClass="entr" presetID="1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1"/>
                            </p:stCondLst>
                            <p:childTnLst>
                              <p:par>
                                <p:cTn id="42" nodeType="afterEffect" fill="hold" presetClass="entr" presetID="1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nodeType="withEffect" fill="hold" presetClass="entr" presetID="1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501"/>
                            </p:stCondLst>
                            <p:childTnLst>
                              <p:par>
                                <p:cTn id="47" nodeType="afterEffect" fill="hold" presetClass="entr" presetID="1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nodeType="withEffect" fill="hold" presetClass="entr" presetID="1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5040000" y="149760"/>
            <a:ext cx="4860000" cy="19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FASE 1 COLABORACIÓN GRUPOS O PERSONAS LOCALES</a:t>
            </a:r>
            <a:endParaRPr b="0" lang="es-ES" sz="200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s-ES" sz="2000" spc="-1" strike="noStrike">
              <a:latin typeface="Arial"/>
            </a:endParaRPr>
          </a:p>
          <a:p>
            <a:pPr marL="457200" indent="-2286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400" spc="-1" strike="noStrike">
                <a:solidFill>
                  <a:srgbClr val="0d057f"/>
                </a:solidFill>
                <a:latin typeface="Century Gothic"/>
              </a:rPr>
              <a:t>Se propone a los Grupos o personas de cualquier municipio que presenten la Moción por el Registro Municipal de su ayuntamiento.</a:t>
            </a:r>
            <a:endParaRPr b="0" lang="es-ES" sz="1400" spc="-1" strike="noStrike">
              <a:latin typeface="Arial"/>
            </a:endParaRPr>
          </a:p>
          <a:p>
            <a:pPr marL="457200" indent="-2286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400" spc="-1" strike="noStrike">
                <a:solidFill>
                  <a:srgbClr val="0d057f"/>
                </a:solidFill>
                <a:latin typeface="Century Gothic"/>
              </a:rPr>
              <a:t>Está conformada por estos 2 documentos:</a:t>
            </a:r>
            <a:endParaRPr b="0" lang="es-ES" sz="1400" spc="-1" strike="noStrike">
              <a:latin typeface="Arial"/>
            </a:endParaRPr>
          </a:p>
        </p:txBody>
      </p:sp>
      <p:pic>
        <p:nvPicPr>
          <p:cNvPr id="91" name="Imagen 1" descr=""/>
          <p:cNvPicPr/>
          <p:nvPr/>
        </p:nvPicPr>
        <p:blipFill>
          <a:blip r:embed="rId2"/>
          <a:stretch/>
        </p:blipFill>
        <p:spPr>
          <a:xfrm>
            <a:off x="180720" y="2880000"/>
            <a:ext cx="4678560" cy="1619280"/>
          </a:xfrm>
          <a:prstGeom prst="rect">
            <a:avLst/>
          </a:prstGeom>
          <a:ln w="0">
            <a:noFill/>
          </a:ln>
        </p:spPr>
      </p:pic>
      <p:pic>
        <p:nvPicPr>
          <p:cNvPr id="92" name="Imagen 2" descr=""/>
          <p:cNvPicPr/>
          <p:nvPr/>
        </p:nvPicPr>
        <p:blipFill>
          <a:blip r:embed="rId3"/>
          <a:stretch/>
        </p:blipFill>
        <p:spPr>
          <a:xfrm>
            <a:off x="5040360" y="2880000"/>
            <a:ext cx="4858560" cy="1618560"/>
          </a:xfrm>
          <a:prstGeom prst="rect">
            <a:avLst/>
          </a:prstGeom>
          <a:ln w="0">
            <a:noFill/>
          </a:ln>
        </p:spPr>
      </p:pic>
      <p:sp>
        <p:nvSpPr>
          <p:cNvPr id="93" name=""/>
          <p:cNvSpPr/>
          <p:nvPr/>
        </p:nvSpPr>
        <p:spPr>
          <a:xfrm>
            <a:off x="180720" y="2340000"/>
            <a:ext cx="4678920" cy="539280"/>
          </a:xfrm>
          <a:prstGeom prst="rect">
            <a:avLst/>
          </a:prstGeom>
          <a:solidFill>
            <a:schemeClr val="accent1"/>
          </a:solidFill>
          <a:ln w="0">
            <a:solidFill>
              <a:srgbClr val="2540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ffffff"/>
                </a:solidFill>
                <a:latin typeface="Century Gothic"/>
                <a:ea typeface="DejaVu Sans"/>
              </a:rPr>
              <a:t>Mozioa - Moción</a:t>
            </a:r>
            <a:endParaRPr b="0" lang="es-ES" sz="1600" spc="-1" strike="noStrike">
              <a:solidFill>
                <a:srgbClr val="ffffff"/>
              </a:solidFill>
              <a:highlight>
                <a:srgbClr val="372af3"/>
              </a:highlight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5040000" y="2340000"/>
            <a:ext cx="4858920" cy="539280"/>
          </a:xfrm>
          <a:prstGeom prst="rect">
            <a:avLst/>
          </a:prstGeom>
          <a:solidFill>
            <a:schemeClr val="accent1"/>
          </a:solidFill>
          <a:ln w="0">
            <a:solidFill>
              <a:srgbClr val="2540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ffffff"/>
                </a:solidFill>
                <a:latin typeface="Century Gothic"/>
                <a:ea typeface="DejaVu Sans"/>
              </a:rPr>
              <a:t>Txostenak – Informes: Crisis Médica, 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600" spc="-1" strike="noStrike">
                <a:solidFill>
                  <a:srgbClr val="ffffff"/>
                </a:solidFill>
                <a:latin typeface="Century Gothic"/>
                <a:ea typeface="DejaVu Sans"/>
              </a:rPr>
              <a:t>J.A Etxeberria, I.Prieto </a:t>
            </a: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6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180000" y="4680000"/>
            <a:ext cx="9719280" cy="718560"/>
          </a:xfrm>
          <a:prstGeom prst="rect">
            <a:avLst/>
          </a:prstGeom>
          <a:solidFill>
            <a:schemeClr val="accent1"/>
          </a:solidFill>
          <a:ln w="0">
            <a:solidFill>
              <a:srgbClr val="254061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800" spc="-1" strike="noStrike">
                <a:solidFill>
                  <a:srgbClr val="ffffff"/>
                </a:solidFill>
                <a:latin typeface="Century Gothic"/>
                <a:ea typeface="DejaVu Sans"/>
              </a:rPr>
              <a:t>Podéis descargaros los 2 documentos desde el enlace que se adjunta al video.</a:t>
            </a: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1800" spc="-1" strike="noStrike">
                <a:solidFill>
                  <a:srgbClr val="ffffff"/>
                </a:solidFill>
                <a:latin typeface="Century Gothic"/>
                <a:ea typeface="DejaVu Sans"/>
              </a:rPr>
              <a:t>Bideoari erantsitako estekatik deskarga ditzakezue 2 dokumentuak. </a:t>
            </a:r>
            <a:endParaRPr b="0" lang="es-ES" sz="1800" spc="-1" strike="noStrike">
              <a:highlight>
                <a:srgbClr val="372af3"/>
              </a:highlight>
              <a:latin typeface="Arial"/>
            </a:endParaRPr>
          </a:p>
        </p:txBody>
      </p:sp>
      <p:sp>
        <p:nvSpPr>
          <p:cNvPr id="96" name=""/>
          <p:cNvSpPr/>
          <p:nvPr/>
        </p:nvSpPr>
        <p:spPr>
          <a:xfrm>
            <a:off x="0" y="0"/>
            <a:ext cx="5219640" cy="234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8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</a:rPr>
              <a:t>1. FASEA: TOKIKO TALDE EDO PERTSONEKIN LANKIDETZAN ARITZEA</a:t>
            </a:r>
            <a:endParaRPr b="0" lang="es-ES" sz="20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0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400" spc="-1" strike="noStrike">
                <a:solidFill>
                  <a:srgbClr val="0d057f"/>
                </a:solidFill>
                <a:latin typeface="Century Gothic"/>
              </a:rPr>
              <a:t>Edozein udalerritako taldeei edo pertsonei proposatzen zaie Udal Erregistroak mozio hau aurkez dezala eta zinegotziekin bilerak eska ditzatela gaia azaltzeko. Mozioa bi dokumentu hauek osatzen dute:</a:t>
            </a:r>
            <a:endParaRPr b="0" lang="es-ES" sz="14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</p:txBody>
      </p:sp>
    </p:spTree>
  </p:cSld>
  <mc:AlternateContent>
    <mc:Choice Requires="p14">
      <p:transition spd="slow" advTm="9000" p14:dur="2000">
        <p:cover dir="d"/>
      </p:transition>
    </mc:Choice>
    <mc:Fallback>
      <p:transition spd="slow" advTm="9000">
        <p:cover dir="d"/>
      </p:transition>
    </mc:Fallback>
  </mc:AlternateContent>
  <p:timing>
    <p:tnLst>
      <p:par>
        <p:cTn id="51" dur="indefinite" restart="never" nodeType="tmRoot">
          <p:childTnLst>
            <p:seq>
              <p:cTn id="52" dur="indefinite" nodeType="mainSeq"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7" dur="5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8" dur="500" fill="hold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1"/>
                            </p:stCondLst>
                            <p:childTnLst>
                              <p:par>
                                <p:cTn id="63" nodeType="afterEffect" fill="hold" presetClass="entr" presetID="1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2"/>
                            </p:stCondLst>
                            <p:childTnLst>
                              <p:par>
                                <p:cTn id="66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3"/>
                            </p:stCondLst>
                            <p:childTnLst>
                              <p:par>
                                <p:cTn id="69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4"/>
                            </p:stCondLst>
                            <p:childTnLst>
                              <p:par>
                                <p:cTn id="72" nodeType="after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004"/>
                            </p:stCondLst>
                            <p:childTnLst>
                              <p:par>
                                <p:cTn id="83" nodeType="afterEffect" fill="hold" presetClass="entr" presetID="1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6"/>
                            </p:stCondLst>
                            <p:childTnLst>
                              <p:par>
                                <p:cTn id="86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7"/>
                            </p:stCondLst>
                            <p:childTnLst>
                              <p:par>
                                <p:cTn id="91" nodeType="afterEffect" fill="hold" presetClass="exit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nodeType="withEffect" fill="hold" presetClass="exit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1008"/>
                            </p:stCondLst>
                            <p:childTnLst>
                              <p:par>
                                <p:cTn id="96" nodeType="after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nodeType="withEffect" fill="hold" presetClass="entr" presetID="1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"/>
          <p:cNvSpPr/>
          <p:nvPr/>
        </p:nvSpPr>
        <p:spPr>
          <a:xfrm>
            <a:off x="4860000" y="0"/>
            <a:ext cx="5133960" cy="574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FASE 2 </a:t>
            </a:r>
            <a:br/>
            <a:r>
              <a:rPr b="1" lang="es-ES" sz="20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CAMPAÑA INFORMATIVA EN LOS PUEBLOS</a:t>
            </a:r>
            <a:endParaRPr b="0" lang="es-ES" sz="20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Se propone desarrollar una Campaña Informativa en los pueblos, con vuestra colaboración.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Los soportes que tendréis a vuestra disposición: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Carteles y folletos.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Pancartas ( tendrá un coste de 60/€ pancarta).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Audio, hojas para colocar en las mesas.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Video de difusión en redes.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A través de vuestro email, nos pondremos en contacto con vosotros, para poner en marcha esta campaña.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  <a:ea typeface="Microsoft YaHei"/>
              </a:rPr>
              <a:t>(Fecha de referencia 2 semana Noviembre)</a:t>
            </a:r>
            <a:endParaRPr b="0" lang="es-ES" sz="1500" spc="-1" strike="noStrike">
              <a:solidFill>
                <a:srgbClr val="0d057f"/>
              </a:solidFill>
              <a:highlight>
                <a:srgbClr val="372af3"/>
              </a:highlight>
              <a:latin typeface="Arial"/>
            </a:endParaRPr>
          </a:p>
        </p:txBody>
      </p:sp>
      <p:sp>
        <p:nvSpPr>
          <p:cNvPr id="98" name=""/>
          <p:cNvSpPr/>
          <p:nvPr/>
        </p:nvSpPr>
        <p:spPr>
          <a:xfrm>
            <a:off x="0" y="0"/>
            <a:ext cx="5220000" cy="540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</a:rPr>
              <a:t>2. FASEA: </a:t>
            </a:r>
            <a:endParaRPr b="0" lang="es-ES" sz="20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r>
              <a:rPr b="1" lang="es-ES" sz="2000" spc="-1" strike="noStrike">
                <a:solidFill>
                  <a:srgbClr val="0d057f"/>
                </a:solidFill>
                <a:latin typeface="Century Gothic"/>
              </a:rPr>
              <a:t> </a:t>
            </a:r>
            <a:r>
              <a:rPr b="1" lang="es-ES" sz="2000" spc="-1" strike="noStrike">
                <a:solidFill>
                  <a:srgbClr val="0d057f"/>
                </a:solidFill>
                <a:latin typeface="Century Gothic"/>
              </a:rPr>
              <a:t>HERRIKO INFORMAZIO KANPAINA</a:t>
            </a:r>
            <a:endParaRPr b="0" lang="es-ES" sz="20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20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Zuen Laguntzaz herrietan informazio kanpaina 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marL="216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bat garatzea proposatzen dugu. Eskura izango dituzuen euskarriak: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Kartelak eta eskuorriak. 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Sareetan zabaltzeko bideoa. 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Audioa, orriak banatzerakoan mahaietan 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jartzeko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lvl="1" marL="432000" indent="-216000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Pankartak (60 €/ pankarta).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408240"/>
              </a:tabLst>
            </a:pP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Zuen posta elektronikoaren bidez, zuekin harremanetan jarriko gara kanpaina hau abian 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jartzeko.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  <a:p>
            <a:pPr algn="ctr">
              <a:lnSpc>
                <a:spcPct val="150000"/>
              </a:lnSpc>
              <a:buNone/>
              <a:tabLst>
                <a:tab algn="l" pos="408240"/>
              </a:tabLst>
            </a:pPr>
            <a:r>
              <a:rPr b="1" lang="es-ES" sz="1500" spc="-1" strike="noStrike">
                <a:solidFill>
                  <a:srgbClr val="0d057f"/>
                </a:solidFill>
                <a:latin typeface="Century Gothic"/>
              </a:rPr>
              <a:t>(Erreferentzia data azaroaren 2. Astea)</a:t>
            </a:r>
            <a:endParaRPr b="0" lang="es-ES" sz="1500" spc="-1" strike="noStrike" u="sng">
              <a:highlight>
                <a:srgbClr val="372af3"/>
              </a:highlight>
              <a:uFillTx/>
              <a:latin typeface="Arial"/>
            </a:endParaRPr>
          </a:p>
        </p:txBody>
      </p:sp>
    </p:spTree>
  </p:cSld>
  <mc:AlternateContent>
    <mc:Choice Requires="p14">
      <p:transition spd="slow" advTm="9000" p14:dur="2000">
        <p:cover dir="d"/>
      </p:transition>
    </mc:Choice>
    <mc:Fallback>
      <p:transition spd="slow" advTm="9000">
        <p:cover dir="d"/>
      </p:transition>
    </mc:Fallback>
  </mc:AlternateContent>
  <p:timing>
    <p:tnLst>
      <p:par>
        <p:cTn id="100" dur="indefinite" restart="never" nodeType="tmRoot">
          <p:childTnLst>
            <p:seq>
              <p:cTn id="101" dur="indefinite" nodeType="mainSeq"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nodeType="after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06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7" dur="500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nodeType="with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10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1" dur="500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nodeType="afterEffect" fill="hold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1"/>
                            </p:stCondLst>
                            <p:childTnLst>
                              <p:par>
                                <p:cTn id="116" nodeType="after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nodeType="withEffect" fill="hold" presetClass="entr" presetID="1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nodeType="withEffect" fill="hold" presetClass="entr" presetID="1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8501"/>
                            </p:stCondLst>
                            <p:childTnLst>
                              <p:par>
                                <p:cTn id="143" nodeType="afterEffect" fill="hold" presetClass="entr" presetID="1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nodeType="withEffect" fill="hold" presetClass="entr" presetID="1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nodeType="withEffect" fill="hold" presetClass="entr" presetID="1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7503"/>
                            </p:stCondLst>
                            <p:childTnLst>
                              <p:par>
                                <p:cTn id="150" nodeType="afterEffect" fill="hold" presetClass="entr" presetID="1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nodeType="withEffect" fill="hold" presetClass="entr" presetID="1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Application>LibreOffice/7.3.0.3$Windows_X86_64 LibreOffice_project/0f246aa12d0eee4a0f7adcefbf7c878fc2238db3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2022-10-26T23:38:21Z</dcterms:created>
  <dc:creator/>
  <dc:description/>
  <dc:language>es-ES</dc:language>
  <cp:lastModifiedBy/>
  <dcterms:modified xsi:type="dcterms:W3CDTF">2022-11-04T20:14:46Z</dcterms:modified>
  <cp:revision>29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